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77" r:id="rId3"/>
    <p:sldId id="264" r:id="rId4"/>
    <p:sldId id="275" r:id="rId5"/>
    <p:sldId id="278" r:id="rId6"/>
    <p:sldId id="281" r:id="rId7"/>
    <p:sldId id="282" r:id="rId8"/>
    <p:sldId id="280" r:id="rId9"/>
    <p:sldId id="279" r:id="rId10"/>
    <p:sldId id="286" r:id="rId11"/>
    <p:sldId id="288" r:id="rId12"/>
    <p:sldId id="283" r:id="rId13"/>
    <p:sldId id="27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2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56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203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7812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869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027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291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806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8803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129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488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1548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9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3CE3F9A-148E-4EE7-A7A0-62F3AF4D7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4825" r="-1" b="1217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2" name="Rectangle 10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2EFDA-BA0A-40D3-A4AA-3191491A5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n-US" dirty="0"/>
              <a:t>STAT 515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988B3-009A-4F41-9EED-06FF3B3C6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3531204"/>
            <a:ext cx="9669445" cy="2412392"/>
          </a:xfrm>
        </p:spPr>
        <p:txBody>
          <a:bodyPr>
            <a:normAutofit/>
          </a:bodyPr>
          <a:lstStyle/>
          <a:p>
            <a:r>
              <a:rPr lang="en-US" dirty="0"/>
              <a:t>PROJECT: Bank churners</a:t>
            </a:r>
          </a:p>
          <a:p>
            <a:endParaRPr lang="en-US" dirty="0"/>
          </a:p>
        </p:txBody>
      </p: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3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2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0266-4449-BC4D-8966-AC08B53D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UNbalanced</a:t>
            </a:r>
            <a:r>
              <a:rPr lang="en-US" dirty="0"/>
              <a:t> roc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B6B26-D968-1C45-BF48-A735012C5B7E}"/>
              </a:ext>
            </a:extLst>
          </p:cNvPr>
          <p:cNvSpPr txBox="1"/>
          <p:nvPr/>
        </p:nvSpPr>
        <p:spPr>
          <a:xfrm>
            <a:off x="1792385" y="1992087"/>
            <a:ext cx="361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Logistic Regression ROC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B0B14-661B-7F48-979F-5156762EF7A7}"/>
              </a:ext>
            </a:extLst>
          </p:cNvPr>
          <p:cNvSpPr txBox="1"/>
          <p:nvPr/>
        </p:nvSpPr>
        <p:spPr>
          <a:xfrm>
            <a:off x="7200900" y="1992087"/>
            <a:ext cx="319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ROC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EC88D-88C3-B14F-A8DD-4FE6A3E1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85" y="2387951"/>
            <a:ext cx="3770831" cy="230736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0E657D-AC54-CA4C-BA59-C520BC816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33390" y="2387951"/>
            <a:ext cx="3733734" cy="2307364"/>
          </a:xfrm>
          <a:prstGeom prst="rect">
            <a:avLst/>
          </a:prstGeo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8BA4D3E-8493-0E47-9B2C-10A64391C02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90" y="4972274"/>
            <a:ext cx="2014220" cy="9296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49F3CF3-2B9A-7E4C-B6A1-20B28A131D1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92" y="5056094"/>
            <a:ext cx="2225040" cy="8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2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0266-4449-BC4D-8966-AC08B53D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balanced roc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B6B26-D968-1C45-BF48-A735012C5B7E}"/>
              </a:ext>
            </a:extLst>
          </p:cNvPr>
          <p:cNvSpPr txBox="1"/>
          <p:nvPr/>
        </p:nvSpPr>
        <p:spPr>
          <a:xfrm>
            <a:off x="1792385" y="1992087"/>
            <a:ext cx="361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Logistic Regression ROC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B0B14-661B-7F48-979F-5156762EF7A7}"/>
              </a:ext>
            </a:extLst>
          </p:cNvPr>
          <p:cNvSpPr txBox="1"/>
          <p:nvPr/>
        </p:nvSpPr>
        <p:spPr>
          <a:xfrm>
            <a:off x="7200900" y="1992087"/>
            <a:ext cx="319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ROC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4B890F-A9F2-4F46-A3C4-8D19FF2E1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8707" y="2537159"/>
            <a:ext cx="44831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C3859A-6D05-AC4C-9953-A5752C85E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22" y="2499752"/>
            <a:ext cx="4508500" cy="27305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80C4DA4-A509-E142-95B8-6C8FB9630D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52" y="5368585"/>
            <a:ext cx="1165412" cy="50766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D05C1BA-4F25-F743-98B1-79C484DBA3A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175" y="5456098"/>
            <a:ext cx="1290919" cy="5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5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69A3-CA3D-9D49-8009-AC6DEA2A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Balancing dataset: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22A3B-052C-6D41-B34B-E1E191A81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an unbalanced dataset. So, to balance the rare event occurred in the dataset, we have used SMOTE function.</a:t>
            </a:r>
          </a:p>
          <a:p>
            <a:pPr marL="0" indent="0">
              <a:buNone/>
            </a:pPr>
            <a:r>
              <a:rPr lang="en-US" dirty="0"/>
              <a:t>Unbalanced dataset measures: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Balanced dataset measures: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9FB9E-644D-2445-A289-209845769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60" y="3383280"/>
            <a:ext cx="10006060" cy="41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43035-ECB4-0B4F-B7EC-DE8823954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260" y="4395533"/>
            <a:ext cx="10160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E7CA-FB91-43C5-9E7E-189238F6DB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B36F-8019-4BC6-AE18-D049AF0EB2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5544" y="1582261"/>
            <a:ext cx="9604375" cy="3449638"/>
          </a:xfrm>
        </p:spPr>
        <p:txBody>
          <a:bodyPr>
            <a:normAutofit/>
          </a:bodyPr>
          <a:lstStyle/>
          <a:p>
            <a:r>
              <a:rPr lang="en-US" dirty="0"/>
              <a:t>Random Forest Model with balanced dataset has the best prediction accuracy compared to the Logistic.</a:t>
            </a:r>
          </a:p>
          <a:p>
            <a:endParaRPr lang="en-US" dirty="0"/>
          </a:p>
          <a:p>
            <a:r>
              <a:rPr lang="en-US" dirty="0"/>
              <a:t>With increase in Sensitivity, Generalizations with unseen data can be made </a:t>
            </a:r>
          </a:p>
          <a:p>
            <a:endParaRPr lang="en-US" dirty="0"/>
          </a:p>
          <a:p>
            <a:r>
              <a:rPr lang="en-US" dirty="0"/>
              <a:t>Different classification models like K- Nearest Neighbors can also be used to further check the prediction accuracy</a:t>
            </a:r>
          </a:p>
        </p:txBody>
      </p:sp>
    </p:spTree>
    <p:extLst>
      <p:ext uri="{BB962C8B-B14F-4D97-AF65-F5344CB8AC3E}">
        <p14:creationId xmlns:p14="http://schemas.microsoft.com/office/powerpoint/2010/main" val="2075125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9D90-A29F-483D-880D-3F772B374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6ED96-93EC-4B85-BE34-3D9A97C8E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9058" y="3616929"/>
            <a:ext cx="9574195" cy="2336196"/>
          </a:xfrm>
        </p:spPr>
        <p:txBody>
          <a:bodyPr>
            <a:noAutofit/>
          </a:bodyPr>
          <a:lstStyle/>
          <a:p>
            <a:pPr algn="just"/>
            <a:r>
              <a:rPr lang="en-US" sz="1600"/>
              <a:t>                                                                                                       	Group </a:t>
            </a:r>
            <a:r>
              <a:rPr lang="en-US" sz="1600" dirty="0"/>
              <a:t>10:</a:t>
            </a:r>
          </a:p>
          <a:p>
            <a:pPr fontAlgn="ctr"/>
            <a:r>
              <a:rPr lang="en-US" sz="1600" dirty="0"/>
              <a:t>                                                                                   		</a:t>
            </a:r>
            <a:r>
              <a:rPr lang="en-US" sz="1400" dirty="0"/>
              <a:t>Krishna Chaitanya </a:t>
            </a:r>
            <a:r>
              <a:rPr lang="en-US" sz="1400" dirty="0" err="1"/>
              <a:t>Bandlamudi</a:t>
            </a:r>
            <a:endParaRPr lang="en-US" sz="1400" dirty="0"/>
          </a:p>
          <a:p>
            <a:pPr fontAlgn="ctr"/>
            <a:r>
              <a:rPr lang="en-US" sz="1400" dirty="0"/>
              <a:t>				                 			Sai Rahul </a:t>
            </a:r>
            <a:r>
              <a:rPr lang="en-US" sz="1400" dirty="0" err="1"/>
              <a:t>Gummalla</a:t>
            </a:r>
            <a:endParaRPr lang="en-US" sz="1400" dirty="0"/>
          </a:p>
          <a:p>
            <a:pPr fontAlgn="ctr"/>
            <a:r>
              <a:rPr lang="en-US" sz="1400" dirty="0"/>
              <a:t>				                  			Vishnu Lasya </a:t>
            </a:r>
            <a:r>
              <a:rPr lang="en-US" sz="1400" dirty="0" err="1"/>
              <a:t>Marthala</a:t>
            </a:r>
            <a:endParaRPr lang="en-US" sz="1400" dirty="0"/>
          </a:p>
          <a:p>
            <a:pPr fontAlgn="ctr"/>
            <a:r>
              <a:rPr lang="en-US" sz="1400" dirty="0"/>
              <a:t>					   		 Anusha </a:t>
            </a:r>
            <a:r>
              <a:rPr lang="en-US" sz="1400" dirty="0" err="1"/>
              <a:t>Pininti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428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83CA-455B-450A-8DF9-94D69BF8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9207-C7F3-4351-9B32-08C79BE9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aim to accomplish the following from this analysis:</a:t>
            </a:r>
          </a:p>
          <a:p>
            <a:r>
              <a:rPr lang="en-US" dirty="0"/>
              <a:t>Identify and visualize which factors contribute to customer churn:</a:t>
            </a:r>
          </a:p>
          <a:p>
            <a:r>
              <a:rPr lang="en-US" dirty="0"/>
              <a:t>Build a prediction model that would Classify if a customer is going to churn or not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4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0037-00EB-4706-AACC-65A97B33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Software and packages: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4DCF4-1B93-4EAF-BCB0-CB1EAC96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3"/>
            <a:ext cx="10630492" cy="2766129"/>
          </a:xfrm>
        </p:spPr>
        <p:txBody>
          <a:bodyPr/>
          <a:lstStyle/>
          <a:p>
            <a:r>
              <a:rPr lang="en-US" dirty="0"/>
              <a:t>R STUDIO SOFTWARE</a:t>
            </a:r>
          </a:p>
          <a:p>
            <a:r>
              <a:rPr lang="en-US" dirty="0"/>
              <a:t>In R STUDIO, Packages installed are </a:t>
            </a:r>
            <a:r>
              <a:rPr lang="en-US" dirty="0" err="1"/>
              <a:t>tidyverse</a:t>
            </a:r>
            <a:r>
              <a:rPr lang="en-US" dirty="0"/>
              <a:t>, ggplot2,corr, </a:t>
            </a:r>
            <a:r>
              <a:rPr lang="en-US" dirty="0" err="1"/>
              <a:t>cowplot</a:t>
            </a:r>
            <a:r>
              <a:rPr lang="en-US" dirty="0"/>
              <a:t>,, ROCR,ROSE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CEC3D-A30C-9841-A5FE-515F6ACE5416}"/>
              </a:ext>
            </a:extLst>
          </p:cNvPr>
          <p:cNvSpPr txBox="1"/>
          <p:nvPr/>
        </p:nvSpPr>
        <p:spPr>
          <a:xfrm>
            <a:off x="1382005" y="781137"/>
            <a:ext cx="6648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source: https://www.kaggle.com/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C66D-4663-4E6D-8816-40EAED57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785" y="761528"/>
            <a:ext cx="4197530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2550E-53BC-436E-A2B0-B0C74EA9637D}"/>
              </a:ext>
            </a:extLst>
          </p:cNvPr>
          <p:cNvSpPr txBox="1"/>
          <p:nvPr/>
        </p:nvSpPr>
        <p:spPr>
          <a:xfrm>
            <a:off x="7379472" y="2015732"/>
            <a:ext cx="4568687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0F115-6993-6B42-B881-2BEAE7444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15732"/>
            <a:ext cx="9064021" cy="345061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Data Cleaning</a:t>
            </a:r>
          </a:p>
          <a:p>
            <a:r>
              <a:rPr lang="en-US" b="1" dirty="0"/>
              <a:t>Exploratory Data Analysis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Understand the Proportion of customer churned and retained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Overall Distribution of variables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Correlation Matrix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Chi-square Test</a:t>
            </a:r>
          </a:p>
          <a:p>
            <a:r>
              <a:rPr lang="en-US" b="1" dirty="0"/>
              <a:t>Feature selection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28732-FABC-2749-90AC-D471CD5EA666}"/>
              </a:ext>
            </a:extLst>
          </p:cNvPr>
          <p:cNvSpPr txBox="1"/>
          <p:nvPr/>
        </p:nvSpPr>
        <p:spPr>
          <a:xfrm>
            <a:off x="7106478" y="1232452"/>
            <a:ext cx="409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INITIAL ANALYSIS</a:t>
            </a:r>
          </a:p>
        </p:txBody>
      </p:sp>
    </p:spTree>
    <p:extLst>
      <p:ext uri="{BB962C8B-B14F-4D97-AF65-F5344CB8AC3E}">
        <p14:creationId xmlns:p14="http://schemas.microsoft.com/office/powerpoint/2010/main" val="384257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3" name="Picture 7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54" name="Straight Connector 7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7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56" name="Rectangle 78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80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3BF3B-FB49-A843-BD42-7AD14FAA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/>
            </a:r>
            <a:br>
              <a:rPr lang="en-US" sz="3100"/>
            </a:br>
            <a:r>
              <a:rPr lang="en-US" sz="3100"/>
              <a:t>Exploratory Data Analysis</a:t>
            </a:r>
          </a:p>
        </p:txBody>
      </p:sp>
      <p:cxnSp>
        <p:nvCxnSpPr>
          <p:cNvPr id="2058" name="Straight Connector 82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059" name="Group 84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060" name="Rectangle 85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86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62" name="Picture 88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63" name="Straight Connector 90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188BEE2-D591-E641-B500-4DAFF4BA8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98" y="1725445"/>
            <a:ext cx="4699000" cy="276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2EAE43-B2A9-3748-9201-D5A6AA9538C6}"/>
              </a:ext>
            </a:extLst>
          </p:cNvPr>
          <p:cNvSpPr txBox="1"/>
          <p:nvPr/>
        </p:nvSpPr>
        <p:spPr>
          <a:xfrm>
            <a:off x="700616" y="3637760"/>
            <a:ext cx="2823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of customer churned and retained- We observe the approx. one-fifth of the customer are churning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EED2B910-B28F-4A54-B17C-8B7E5893A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545F118-1DF8-46A9-8A77-B3D9422CEA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D8930B-21DE-EC43-A85F-660A33A7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7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 sz="2500" b="1"/>
              <a:t/>
            </a:r>
            <a:br>
              <a:rPr lang="en-US" sz="2500" b="1"/>
            </a:br>
            <a:r>
              <a:rPr lang="en-US" sz="2500" b="1"/>
              <a:t>Exploratory Data Analysis</a:t>
            </a:r>
            <a:endParaRPr lang="en-US" sz="250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CAB7D27-148D-4082-B160-72FAD580D6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8FA7A-DEBC-BE4A-8185-96E8A3EB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39" y="545313"/>
            <a:ext cx="4074836" cy="2363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24A12-7F93-CD4C-8B82-0572E8F7A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39" y="3202253"/>
            <a:ext cx="4074836" cy="23634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1B0EB-1D40-5D42-A453-04CC560B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57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Overall Distribution For Numeric variables</a:t>
            </a:r>
          </a:p>
          <a:p>
            <a:r>
              <a:rPr lang="en-US" dirty="0"/>
              <a:t>Age is a bit right-skewed</a:t>
            </a:r>
          </a:p>
          <a:p>
            <a:r>
              <a:rPr lang="en-US" dirty="0"/>
              <a:t>Balance is fairly normal distributed</a:t>
            </a:r>
          </a:p>
          <a:p>
            <a:r>
              <a:rPr lang="en-US" dirty="0"/>
              <a:t>Most credit scores are above 600, it is possible that high quality customers will churn</a:t>
            </a:r>
          </a:p>
          <a:p>
            <a:endParaRPr lang="en-US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D88FC76-F691-462A-BCF9-0BA4F5DE6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3204A7E-B7E9-42D0-9DC4-B82FDC8C4B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2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C34E-CB9E-6845-A47E-3CD8E7BF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Exploratory Data Analysis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FD0843-8BF2-B14E-BF65-57469BB8F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63750"/>
            <a:ext cx="4483100" cy="273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A8150-5112-9D44-8557-63A54833045D}"/>
              </a:ext>
            </a:extLst>
          </p:cNvPr>
          <p:cNvSpPr txBox="1"/>
          <p:nvPr/>
        </p:nvSpPr>
        <p:spPr>
          <a:xfrm>
            <a:off x="6841393" y="2289048"/>
            <a:ext cx="44830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Overall Distribution For Categorical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equal number of customers in different tenure groups, except 0 and 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customers use one or two kinds of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customers have the bank’s credit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an almost equal number of active and non-active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Customers from France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more male customers than females.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6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2F797-2915-5148-9FD0-E3BE027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46017-BA7E-9E4D-9A5C-95E9C9B9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Chi-square Test</a:t>
            </a:r>
          </a:p>
          <a:p>
            <a:r>
              <a:rPr lang="en-US" dirty="0" err="1"/>
              <a:t>RowNumber</a:t>
            </a:r>
            <a:r>
              <a:rPr lang="en-US" dirty="0"/>
              <a:t>, </a:t>
            </a:r>
            <a:r>
              <a:rPr lang="en-US" dirty="0" err="1"/>
              <a:t>CustomerID</a:t>
            </a:r>
            <a:r>
              <a:rPr lang="en-US" dirty="0"/>
              <a:t>, Surname, Tenure and</a:t>
            </a:r>
          </a:p>
          <a:p>
            <a:pPr marL="0" indent="0">
              <a:buNone/>
            </a:pPr>
            <a:r>
              <a:rPr lang="en-US" dirty="0" err="1"/>
              <a:t>HasCrCard</a:t>
            </a:r>
            <a:r>
              <a:rPr lang="en-US" dirty="0"/>
              <a:t> will not have influence on on the target </a:t>
            </a:r>
          </a:p>
          <a:p>
            <a:pPr marL="0" indent="0">
              <a:buNone/>
            </a:pPr>
            <a:r>
              <a:rPr lang="en-US" dirty="0"/>
              <a:t>variable.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81899-F68A-1146-828A-2B4FC1DE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97" y="2015732"/>
            <a:ext cx="4271756" cy="25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C29020-61AC-9243-ABC9-D55181616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sz="2200" b="1" dirty="0"/>
              <a:t/>
            </a:r>
            <a:br>
              <a:rPr lang="en-US" sz="2200" b="1" dirty="0"/>
            </a:b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D16D-625D-6344-A3B1-8B288F2BD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Correlation Matrix: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85101-565E-1448-8AE0-09CDEC01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0" y="1647831"/>
            <a:ext cx="5750997" cy="3450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F7BA4C-921A-524F-9E97-C3D8DE25EA33}"/>
              </a:ext>
            </a:extLst>
          </p:cNvPr>
          <p:cNvSpPr txBox="1"/>
          <p:nvPr/>
        </p:nvSpPr>
        <p:spPr>
          <a:xfrm>
            <a:off x="1451278" y="2518610"/>
            <a:ext cx="3553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no multicollinearity implies We don’t see any high correlation between the 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110895541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422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Gill Sans MT</vt:lpstr>
      <vt:lpstr>Times New Roman</vt:lpstr>
      <vt:lpstr>Wingdings</vt:lpstr>
      <vt:lpstr>Gallery</vt:lpstr>
      <vt:lpstr>STAT 515</vt:lpstr>
      <vt:lpstr>Introduction</vt:lpstr>
      <vt:lpstr>  Software and packages:</vt:lpstr>
      <vt:lpstr> </vt:lpstr>
      <vt:lpstr> Exploratory Data Analysis</vt:lpstr>
      <vt:lpstr> Exploratory Data Analysis</vt:lpstr>
      <vt:lpstr> Exploratory Data Analysis</vt:lpstr>
      <vt:lpstr> Exploratory Data Analysis</vt:lpstr>
      <vt:lpstr> Exploratory Data Analysis </vt:lpstr>
      <vt:lpstr> UNbalanced roc</vt:lpstr>
      <vt:lpstr> balanced roc</vt:lpstr>
      <vt:lpstr> Balancing dataset: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515</dc:title>
  <dc:creator>Bhargav ram Nara</dc:creator>
  <cp:lastModifiedBy>chakri</cp:lastModifiedBy>
  <cp:revision>86</cp:revision>
  <dcterms:created xsi:type="dcterms:W3CDTF">2020-03-03T23:05:17Z</dcterms:created>
  <dcterms:modified xsi:type="dcterms:W3CDTF">2021-05-05T20:14:49Z</dcterms:modified>
</cp:coreProperties>
</file>